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style9.xml" ContentType="application/vnd.ms-office.chartstyle+xml"/>
  <Override PartName="/ppt/charts/colors9.xml" ContentType="application/vnd.ms-office.chartcolorstyle+xml"/>
  <Override PartName="/ppt/charts/style10.xml" ContentType="application/vnd.ms-office.chartstyle+xml"/>
  <Override PartName="/ppt/charts/colors10.xml" ContentType="application/vnd.ms-office.chartcolorstyle+xml"/>
  <Override PartName="/ppt/charts/style11.xml" ContentType="application/vnd.ms-office.chartstyle+xml"/>
  <Override PartName="/ppt/charts/colors11.xml" ContentType="application/vnd.ms-office.chartcolorstyle+xml"/>
  <Override PartName="/ppt/charts/style12.xml" ContentType="application/vnd.ms-office.chartstyle+xml"/>
  <Override PartName="/ppt/charts/colors12.xml" ContentType="application/vnd.ms-office.chartcolorstyle+xml"/>
  <Override PartName="/ppt/charts/style13.xml" ContentType="application/vnd.ms-office.chartstyle+xml"/>
  <Override PartName="/ppt/charts/colors1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22"/>
  </p:notesMasterIdLst>
  <p:sldIdLst>
    <p:sldId id="256" r:id="rId2"/>
    <p:sldId id="257" r:id="rId3"/>
    <p:sldId id="259" r:id="rId4"/>
    <p:sldId id="261" r:id="rId5"/>
    <p:sldId id="266" r:id="rId6"/>
    <p:sldId id="268" r:id="rId7"/>
    <p:sldId id="270" r:id="rId8"/>
    <p:sldId id="275" r:id="rId9"/>
    <p:sldId id="276" r:id="rId10"/>
    <p:sldId id="277" r:id="rId11"/>
    <p:sldId id="258" r:id="rId12"/>
    <p:sldId id="280" r:id="rId13"/>
    <p:sldId id="281" r:id="rId14"/>
    <p:sldId id="283" r:id="rId15"/>
    <p:sldId id="284" r:id="rId16"/>
    <p:sldId id="285" r:id="rId17"/>
    <p:sldId id="286" r:id="rId18"/>
    <p:sldId id="287" r:id="rId19"/>
    <p:sldId id="288" r:id="rId20"/>
    <p:sldId id="289" r:id="rId21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ė Miškinytė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10.xml"/><Relationship Id="rId2" Type="http://schemas.microsoft.com/office/2011/relationships/chartColorStyle" Target="colors10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11.xml"/><Relationship Id="rId2" Type="http://schemas.microsoft.com/office/2011/relationships/chartColorStyle" Target="colors11.xml"/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12.xml"/><Relationship Id="rId2" Type="http://schemas.microsoft.com/office/2011/relationships/chartColorStyle" Target="colors12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13.xml"/><Relationship Id="rId2" Type="http://schemas.microsoft.com/office/2011/relationships/chartColorStyle" Target="colors13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65000"/>
                      <a:shade val="15000"/>
                      <a:satMod val="180000"/>
                    </a:schemeClr>
                  </a:gs>
                  <a:gs pos="50000">
                    <a:schemeClr val="accent2">
                      <a:shade val="65000"/>
                      <a:shade val="45000"/>
                      <a:satMod val="170000"/>
                    </a:schemeClr>
                  </a:gs>
                  <a:gs pos="70000">
                    <a:schemeClr val="accent2">
                      <a:shade val="65000"/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shade val="65000"/>
                      <a:tint val="955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15000"/>
                      <a:satMod val="180000"/>
                    </a:schemeClr>
                  </a:gs>
                  <a:gs pos="50000">
                    <a:schemeClr val="accent2">
                      <a:shade val="45000"/>
                      <a:satMod val="170000"/>
                    </a:schemeClr>
                  </a:gs>
                  <a:gs pos="70000">
                    <a:schemeClr val="accent2"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955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2">
                      <a:tint val="65000"/>
                      <a:shade val="15000"/>
                      <a:satMod val="180000"/>
                    </a:schemeClr>
                  </a:gs>
                  <a:gs pos="50000">
                    <a:schemeClr val="accent2">
                      <a:tint val="65000"/>
                      <a:shade val="45000"/>
                      <a:satMod val="170000"/>
                    </a:schemeClr>
                  </a:gs>
                  <a:gs pos="70000">
                    <a:schemeClr val="accent2">
                      <a:tint val="65000"/>
                      <a:tint val="99000"/>
                      <a:shade val="65000"/>
                      <a:satMod val="155000"/>
                    </a:schemeClr>
                  </a:gs>
                  <a:gs pos="100000">
                    <a:schemeClr val="accent2">
                      <a:tint val="65000"/>
                      <a:tint val="95500"/>
                      <a:shade val="100000"/>
                      <a:satMod val="155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0"/>
              <c:layout/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NE</a:t>
                    </a:r>
                    <a:r>
                      <a:rPr lang="lt-LT" smtClean="0"/>
                      <a:t>ATSAKĖ</a:t>
                    </a:r>
                    <a:r>
                      <a:rPr lang="en-US" smtClean="0"/>
                      <a:t>; </a:t>
                    </a:r>
                    <a:r>
                      <a:rPr lang="en-US" dirty="0"/>
                      <a:t>2; 18%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DC-49A3-BC70-A95C1D2007A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A95-4688-A03A-3BA2209D6B98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A95-4688-A03A-3BA2209D6B98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A95-4688-A03A-3BA2209D6B98}"/>
              </c:ext>
            </c:extLst>
          </c:dPt>
          <c:dLbls>
            <c:dLbl>
              <c:idx val="0"/>
              <c:layout>
                <c:manualLayout>
                  <c:x val="0"/>
                  <c:y val="-0.4012626705079118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A95-4688-A03A-3BA2209D6B98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A95-4688-A03A-3BA2209D6B98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A95-4688-A03A-3BA2209D6B98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 </c:v>
                </c:pt>
                <c:pt idx="1">
                  <c:v>NE 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95-4688-A03A-3BA2209D6B9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35F-4921-92E7-905B3CDF9741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49-4CF6-91E2-A2F59BEDBAF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49-4CF6-91E2-A2F59BEDBAF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2E49-4CF6-91E2-A2F59BEDBAF3}"/>
              </c:ext>
            </c:extLst>
          </c:dPt>
          <c:dLbls>
            <c:dLbl>
              <c:idx val="0"/>
              <c:layout>
                <c:manualLayout>
                  <c:x val="-0.19583333333333333"/>
                  <c:y val="6.250000000000000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E49-4CF6-91E2-A2F59BEDBAF3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7.4999999999999928E-2"/>
                  <c:y val="-0.2781250000000000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3333333333333334"/>
                  <c:y val="8.437500000000000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lt-LT" baseline="0" dirty="0" smtClean="0"/>
                      <a:t>NEATSAKĖ</a:t>
                    </a:r>
                    <a:r>
                      <a:rPr lang="en-US" baseline="0" dirty="0" smtClean="0"/>
                      <a:t>; </a:t>
                    </a:r>
                    <a:r>
                      <a:rPr lang="en-US" baseline="0" dirty="0" smtClean="0"/>
                      <a:t>4; 36%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49-4CF6-91E2-A2F59BEDBAF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lt-LT" smtClean="0"/>
                      <a:t>NEATSAKĖ</a:t>
                    </a:r>
                    <a:r>
                      <a:rPr lang="en-US" smtClean="0"/>
                      <a:t>; </a:t>
                    </a:r>
                    <a:r>
                      <a:rPr lang="en-US" dirty="0"/>
                      <a:t>1; 9%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65-451E-98D6-EFF579145B7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NEATSAKĖ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4-43BC-B0FF-9A71ABCCC289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NE</a:t>
                    </a:r>
                    <a:r>
                      <a:rPr lang="lt-LT" smtClean="0"/>
                      <a:t>ATSAKĖ</a:t>
                    </a:r>
                    <a:r>
                      <a:rPr lang="en-US" smtClean="0"/>
                      <a:t>; </a:t>
                    </a:r>
                    <a:r>
                      <a:rPr lang="en-US" dirty="0"/>
                      <a:t>2; 18%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09-41DA-8720-D61A67BD3B17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NE</a:t>
                    </a:r>
                    <a:r>
                      <a:rPr lang="lt-LT" smtClean="0"/>
                      <a:t>ATSAKĖ</a:t>
                    </a:r>
                    <a:r>
                      <a:rPr lang="en-US" smtClean="0"/>
                      <a:t>; </a:t>
                    </a:r>
                    <a:r>
                      <a:rPr lang="en-US" dirty="0"/>
                      <a:t>2; 18%</a:t>
                    </a:r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 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D10-423F-9135-827A3EC2038A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NE</a:t>
                    </a:r>
                    <a:r>
                      <a:rPr lang="lt-LT" smtClean="0"/>
                      <a:t>ATSAKĖ</a:t>
                    </a:r>
                    <a:r>
                      <a:rPr lang="en-US" smtClean="0"/>
                      <a:t>; </a:t>
                    </a:r>
                    <a:r>
                      <a:rPr lang="en-US" dirty="0"/>
                      <a:t>2; 18%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82-41B4-9D15-A4D23AD977E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</c:dPt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NE</a:t>
                    </a:r>
                    <a:r>
                      <a:rPr lang="lt-LT" smtClean="0"/>
                      <a:t>ATSAKĖ</a:t>
                    </a:r>
                    <a:r>
                      <a:rPr lang="en-US" smtClean="0"/>
                      <a:t>; </a:t>
                    </a:r>
                    <a:r>
                      <a:rPr lang="en-US" dirty="0"/>
                      <a:t>1; 9%</a:t>
                    </a:r>
                  </a:p>
                </c:rich>
              </c:tx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 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30-434D-8AC3-4813B8ABFCD3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32E-4FE7-96EA-2B1371D4439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32E-4FE7-96EA-2B1371D4439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32E-4FE7-96EA-2B1371D4439A}"/>
              </c:ext>
            </c:extLst>
          </c:dPt>
          <c:dLbls>
            <c:dLbl>
              <c:idx val="0"/>
              <c:layout>
                <c:manualLayout>
                  <c:x val="-7.8759841239062422E-7"/>
                  <c:y val="-0.427154685236421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32E-4FE7-96EA-2B1371D4439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32E-4FE7-96EA-2B1371D4439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 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2E-4FE7-96EA-2B1371D4439A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88-439F-8C3A-877EBFE3132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8E88-439F-8C3A-877EBFE3132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88-439F-8C3A-877EBFE3132F}"/>
              </c:ext>
            </c:extLst>
          </c:dPt>
          <c:dLbls>
            <c:dLbl>
              <c:idx val="0"/>
              <c:layout>
                <c:manualLayout>
                  <c:x val="-0.22751638706810354"/>
                  <c:y val="-0.1307280038074001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8E88-439F-8C3A-877EBFE3132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9929730029996665"/>
                  <c:y val="-0.1025317676920785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8E88-439F-8C3A-877EBFE3132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053049661148761"/>
                  <c:y val="9.99684734997765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lt-LT" baseline="0" dirty="0" smtClean="0"/>
                      <a:t>NEATSAKĖ</a:t>
                    </a:r>
                    <a:r>
                      <a:rPr lang="en-US" baseline="0" dirty="0" smtClean="0"/>
                      <a:t>; </a:t>
                    </a:r>
                    <a:r>
                      <a:rPr lang="en-US" baseline="0" dirty="0" smtClean="0"/>
                      <a:t>1; 9%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8E88-439F-8C3A-877EBFE3132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E88-439F-8C3A-877EBFE3132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032-4296-BB3B-B229CEA1B63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TAIP </c:v>
                </c:pt>
                <c:pt idx="1">
                  <c:v>NE</c:v>
                </c:pt>
                <c:pt idx="2">
                  <c:v>NEĮSIVERTINO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32-4296-BB3B-B229CEA1B63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5B208-1E1F-4408-8C0C-0CA5F6E8A2D9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4AF3F-BD56-4086-B901-158EEDB17D7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210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F3F-BD56-4086-B901-158EEDB17D79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298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6504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182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8137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567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4497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8149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5755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8267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7598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1525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8951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459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0690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2255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529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8993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ACF9-4EA7-4529-95DB-615B48EBEB65}" type="datetimeFigureOut">
              <a:rPr lang="lt-LT" smtClean="0"/>
              <a:t>2020-12-28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8544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  <p:sldLayoutId id="2147483938" r:id="rId13"/>
    <p:sldLayoutId id="2147483939" r:id="rId14"/>
    <p:sldLayoutId id="2147483940" r:id="rId15"/>
    <p:sldLayoutId id="21474839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404737"/>
            <a:ext cx="4419600" cy="160032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UTENOS VAIK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LOPŠELIS–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DARŽELIS „VOVERAITĖ“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005064"/>
            <a:ext cx="4419600" cy="1066800"/>
          </a:xfrm>
        </p:spPr>
        <p:txBody>
          <a:bodyPr>
            <a:normAutofit fontScale="92500" lnSpcReduction="1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GILUMINIS ĮSIVERTINIMAS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ĮSTAIGOS ĮSIVERTINIMO GRUPĖ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2020m.</a:t>
            </a:r>
          </a:p>
        </p:txBody>
      </p:sp>
    </p:spTree>
    <p:extLst>
      <p:ext uri="{BB962C8B-B14F-4D97-AF65-F5344CB8AC3E}">
        <p14:creationId xmlns:p14="http://schemas.microsoft.com/office/powerpoint/2010/main" val="41351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17DBD7-9C0B-46D7-BA47-57567769B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DEC4B-0671-42F3-9451-A0A1C4F89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alyvauti socialinio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mocinio ugdymo programose, siekiant ugdyti vaiko savivoką, savivertę bei socialumą.</a:t>
            </a:r>
          </a:p>
          <a:p>
            <a:pPr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Mokyti konstruktyviai spęsti iškilusius sunkumus, problemas.</a:t>
            </a:r>
          </a:p>
          <a:p>
            <a:pPr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Aptarti su vaiku ,,čia ir dabar“ netinkamo elgesio pasekmes.</a:t>
            </a:r>
          </a:p>
          <a:p>
            <a:pPr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Nuolatos priminti grupės taisykles</a:t>
            </a:r>
            <a:r>
              <a:rPr lang="lt-L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susitarimus ir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sistemingai jų laikytis.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Skatinti mąstyti vaikus apie ateitį, kuo norėtų būti, koks darbas jiems patiktų.</a:t>
            </a:r>
          </a:p>
          <a:p>
            <a:pPr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GILUMINIS ĮSIVERTINIMAS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SRITIS. UGDYMAS(IS) IR MOKINIŲ PATIRTYS.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2.3.TEMA. MOKYMOSI PATIRTYS.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2.3.1. MOKYMASIS.</a:t>
            </a:r>
          </a:p>
        </p:txBody>
      </p:sp>
    </p:spTree>
    <p:extLst>
      <p:ext uri="{BB962C8B-B14F-4D97-AF65-F5344CB8AC3E}">
        <p14:creationId xmlns:p14="http://schemas.microsoft.com/office/powerpoint/2010/main" val="404698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B0479-D47B-435D-ABD0-0EE1616E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aikai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noriai įsitraukia į tyrinėjimus,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bandymus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A1332E79-468E-4F16-9D13-425414B41F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92281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0934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0D500-D305-49C5-8226-CEB76930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rupėje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dažniausiai dominuoja mokytojos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siūloma veikla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EAFD84B4-88E3-4AC8-A7F2-A7C59EDEDD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7041798"/>
              </p:ext>
            </p:extLst>
          </p:nvPr>
        </p:nvGraphicFramePr>
        <p:xfrm>
          <a:off x="827584" y="1617336"/>
          <a:ext cx="7200800" cy="495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6002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1624BF-FFCD-45DB-9F5B-47F1B10E0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rupėje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sudarytos sąlygos vaikams ieškoti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D0D97811-C00B-4FA0-BDE5-10D3312C3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203424"/>
              </p:ext>
            </p:extLst>
          </p:nvPr>
        </p:nvGraphicFramePr>
        <p:xfrm>
          <a:off x="750404" y="1844824"/>
          <a:ext cx="7643192" cy="4493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233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EE8D26-36D9-469B-8236-044F48397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aikai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geba užsiimti tiksline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A07BA44A-4AB6-4F06-8C26-94BB31A4BC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4730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77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5DE25D-5E4F-4F3B-81D5-80F36EEF9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Ugdytiniai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iniciatyvūs ugdymo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1EE48979-18A0-47C5-804D-7D500A2EB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38941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671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A42EF-1CCC-4823-967F-7CCD4886E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okytojas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vaikams pagalbą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teikia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tada, kai jie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prašo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6003B6E-F63C-4D52-9213-45C817BC1B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4844217"/>
              </p:ext>
            </p:extLst>
          </p:nvPr>
        </p:nvGraphicFramePr>
        <p:xfrm>
          <a:off x="1499828" y="1556792"/>
          <a:ext cx="6144344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395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9CF3F-EDCA-4865-8273-3F8BEEC77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rupė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yra 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vaikų</a:t>
            </a:r>
            <a:r>
              <a:rPr lang="sv-S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kurie neranda kuo </a:t>
            </a:r>
            <a:r>
              <a:rPr lang="sv-S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užsiimti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22D10-E11D-46D7-9F63-12FFBA66C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132799DA-E988-4DB8-AF2D-B9C06FEBDE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361289"/>
              </p:ext>
            </p:extLst>
          </p:nvPr>
        </p:nvGraphicFramePr>
        <p:xfrm>
          <a:off x="861312" y="24928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3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B3806B-F212-4E5C-A4AA-15EE058C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IŠVADOS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86E58A-4B4F-454F-BC5A-86D7AB70E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oriai įsitraukia į tyrinėjimus,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ieškojimus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bandymus.</a:t>
            </a:r>
          </a:p>
          <a:p>
            <a:pPr marL="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Grupėse sudarytos sąlygos savarankiškai vaikams ieškoti informacijos.</a:t>
            </a:r>
          </a:p>
          <a:p>
            <a:pPr marL="0" indent="0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Mokytojas pagalbą teikia tada, kai vaikas kreipiasi.</a:t>
            </a: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Vaikai geba užsiimti tiksline veikla.</a:t>
            </a: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Grupėse dominuoja mokytojo siūloma veikla.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1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GILUMINIS ĮSIVERTINIMAS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SRITIS. REZULTATAI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1.1.TEMA. ASMENYBĖS BRANDA.</a:t>
            </a:r>
          </a:p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1.1.1. RODIKLIS. ASMENYBĖS TAPSMAS.</a:t>
            </a:r>
          </a:p>
        </p:txBody>
      </p:sp>
    </p:spTree>
    <p:extLst>
      <p:ext uri="{BB962C8B-B14F-4D97-AF65-F5344CB8AC3E}">
        <p14:creationId xmlns:p14="http://schemas.microsoft.com/office/powerpoint/2010/main" val="14487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8AB94-8D3A-485D-8AD9-0DB5ED7A3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AF463F-34DB-41C5-9D6C-BF5C0F5A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1.Skatinti vaikų iniciatyvą renkantis veiklą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2.Mokyti vaikus sieti išmoktus dalykus ir asmeninę patirtį su vaikui nežinomais dalykais.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3.Nuolatos grįžti prie išmoktų dalykų, siejant su naujomis idėjomis.</a:t>
            </a: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Padėti vaikams išsakyti savo mintis, mokyti išklausyti kitus, drauge analizuoti ir spręsti problemas.</a:t>
            </a: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Siekti vaikų bendravimo ir bendradarbiavimo įvairios sudėties ir dydžio grupėse.</a:t>
            </a:r>
          </a:p>
          <a:p>
            <a:pPr marL="0" indent="0">
              <a:buNone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Grupės veiklas planuoti taip, kad kiekvienas vaikas turėtų kuo užsiimti, neturėtų dominuoti tik mokytojo siūloma veikla.</a:t>
            </a:r>
          </a:p>
        </p:txBody>
      </p:sp>
    </p:spTree>
    <p:extLst>
      <p:ext uri="{BB962C8B-B14F-4D97-AF65-F5344CB8AC3E}">
        <p14:creationId xmlns:p14="http://schemas.microsoft.com/office/powerpoint/2010/main" val="126760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Vaikai geba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bendrauti, dalyvauja bendrose veiklose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29911737"/>
              </p:ext>
            </p:extLst>
          </p:nvPr>
        </p:nvGraphicFramePr>
        <p:xfrm>
          <a:off x="1403648" y="191683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4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Vaikai draugiški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dalinasi žaislais 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90498089"/>
              </p:ext>
            </p:extLst>
          </p:nvPr>
        </p:nvGraphicFramePr>
        <p:xfrm>
          <a:off x="1475656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2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F73C0B-CF07-42C2-9FB2-5D1DD0A88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iekvienas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vaikas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geba vertinti save teigiamai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AE6AE0E8-C00A-45DF-9EFB-2198903572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5611784"/>
              </p:ext>
            </p:extLst>
          </p:nvPr>
        </p:nvGraphicFramePr>
        <p:xfrm>
          <a:off x="1547664" y="1772816"/>
          <a:ext cx="67204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8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B78E5-A66C-4399-99FF-1A9562E1F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rupės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vaikai yra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savarankiški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99DAFB5-3BDB-4D6E-B721-9CF37F11B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2618493"/>
              </p:ext>
            </p:extLst>
          </p:nvPr>
        </p:nvGraphicFramePr>
        <p:xfrm>
          <a:off x="1403648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14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7B57BF-6358-4CA5-B008-7BB32DF6B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aikai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yra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kūrybiški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F59D49F5-1A63-4951-B07A-222DDE866C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48179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30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68D86B-DC1F-4E4D-A0EA-8C1E5E99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aikai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geba užsiimti tiksline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75AE3248-2AD2-485D-857D-A1BEFDEB3C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5873655"/>
              </p:ext>
            </p:extLst>
          </p:nvPr>
        </p:nvGraphicFramePr>
        <p:xfrm>
          <a:off x="1319808" y="1772816"/>
          <a:ext cx="6504384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3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6A98AD-9C8F-49D6-8D4B-472356902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IŠVADOS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BDF50E-04E9-42CA-8523-B53410BAE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bendrauti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bendradarbiauti,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geranoriškai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žaislais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savarankiški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kūrybiški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atkaklūs.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Geba save įsivertinti.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Mokosi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kontroliuoti emocijas.</a:t>
            </a:r>
          </a:p>
          <a:p>
            <a:pPr marL="457200" indent="-457200">
              <a:buFont typeface="+mj-lt"/>
              <a:buAutoNum type="arabicPeriod"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Stengiasi laikytis susitarimų, taisyklių.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53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487</TotalTime>
  <Words>476</Words>
  <Application>Microsoft Office PowerPoint</Application>
  <PresentationFormat>Demonstracija ekrane (4:3)</PresentationFormat>
  <Paragraphs>76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1" baseType="lpstr">
      <vt:lpstr>Briaunota</vt:lpstr>
      <vt:lpstr>UTENOS VAIKŲ LOPŠELIS– DARŽELIS „VOVERAITĖ“</vt:lpstr>
      <vt:lpstr>GILUMINIS ĮSIVERTINIMAS</vt:lpstr>
      <vt:lpstr> Vaikai geba bendrauti, dalyvauja bendrose veiklose </vt:lpstr>
      <vt:lpstr> Vaikai draugiški, dalinasi žaislais </vt:lpstr>
      <vt:lpstr>Kiekvienas vaikas geba vertinti save teigiamai</vt:lpstr>
      <vt:lpstr>Grupės vaikai yra savarankiški </vt:lpstr>
      <vt:lpstr>Vaikai yra kūrybiški </vt:lpstr>
      <vt:lpstr>Vaikai geba užsiimti tiksline veikla</vt:lpstr>
      <vt:lpstr>IŠVADOS </vt:lpstr>
      <vt:lpstr>REKOMENDACIJOS</vt:lpstr>
      <vt:lpstr>GILUMINIS ĮSIVERTINIMAS</vt:lpstr>
      <vt:lpstr> Vaikai noriai įsitraukia į tyrinėjimus, bandymus</vt:lpstr>
      <vt:lpstr>Grupėje dažniausiai dominuoja mokytojos siūloma veikla</vt:lpstr>
      <vt:lpstr>Grupėje sudarytos sąlygos vaikams ieškoti informacijos</vt:lpstr>
      <vt:lpstr>Vaikai geba užsiimti tiksline veikla</vt:lpstr>
      <vt:lpstr> Ugdytiniai iniciatyvūs ugdymo procese </vt:lpstr>
      <vt:lpstr>Mokytojas vaikams pagalbą teikia tada, kai jie prašo </vt:lpstr>
      <vt:lpstr>Grupėse yra vaikų, kurie neranda kuo užsiimti</vt:lpstr>
      <vt:lpstr>IŠVADOS 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UTENOS VAIKŲ LOPŠELIS- DARŽELIS „VOVERAITĖ“</dc:title>
  <dc:creator>ASK4</dc:creator>
  <cp:lastModifiedBy>PC</cp:lastModifiedBy>
  <cp:revision>77</cp:revision>
  <dcterms:created xsi:type="dcterms:W3CDTF">2020-12-16T08:05:26Z</dcterms:created>
  <dcterms:modified xsi:type="dcterms:W3CDTF">2020-12-28T08:49:15Z</dcterms:modified>
</cp:coreProperties>
</file>