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9" r:id="rId4"/>
    <p:sldId id="261" r:id="rId5"/>
    <p:sldId id="262" r:id="rId6"/>
    <p:sldId id="290" r:id="rId7"/>
    <p:sldId id="291" r:id="rId8"/>
    <p:sldId id="265" r:id="rId9"/>
    <p:sldId id="263" r:id="rId10"/>
    <p:sldId id="292" r:id="rId11"/>
    <p:sldId id="293" r:id="rId12"/>
    <p:sldId id="294" r:id="rId13"/>
    <p:sldId id="295" r:id="rId14"/>
    <p:sldId id="296" r:id="rId15"/>
    <p:sldId id="288" r:id="rId16"/>
    <p:sldId id="289" r:id="rId17"/>
  </p:sldIdLst>
  <p:sldSz cx="9144000" cy="6858000" type="screen4x3"/>
  <p:notesSz cx="6858000" cy="9947275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brielė Miškinytė" initials="G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8" autoAdjust="0"/>
  </p:normalViewPr>
  <p:slideViewPr>
    <p:cSldViewPr>
      <p:cViewPr>
        <p:scale>
          <a:sx n="114" d="100"/>
          <a:sy n="114" d="100"/>
        </p:scale>
        <p:origin x="-15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Lapas1!$A$2:$A$3</c:f>
              <c:strCache>
                <c:ptCount val="2"/>
                <c:pt idx="0">
                  <c:v>1-2 veiklas per savaitę</c:v>
                </c:pt>
                <c:pt idx="1">
                  <c:v>3-4 veiklas per savaitę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5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dLbl>
              <c:idx val="0"/>
              <c:layout>
                <c:manualLayout>
                  <c:x val="-0.22451041666666666"/>
                  <c:y val="0.104536909448818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Kūrybin</a:t>
                    </a:r>
                    <a:r>
                      <a:rPr lang="lt-LT" sz="1200" smtClean="0"/>
                      <a:t>ė</a:t>
                    </a:r>
                    <a:r>
                      <a:rPr lang="en-US" sz="1200" smtClean="0"/>
                      <a:t>s </a:t>
                    </a:r>
                    <a:r>
                      <a:rPr lang="en-US" sz="1200" dirty="0" err="1"/>
                      <a:t>veiklos</a:t>
                    </a:r>
                    <a:r>
                      <a:rPr lang="en-US" sz="1200" dirty="0"/>
                      <a:t>
25%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 smtClean="0"/>
                      <a:t>Judri</a:t>
                    </a:r>
                    <a:r>
                      <a:rPr lang="lt-LT" sz="1200" smtClean="0"/>
                      <a:t>o</a:t>
                    </a:r>
                    <a:r>
                      <a:rPr lang="en-US" sz="1200" smtClean="0"/>
                      <a:t>s veikl</a:t>
                    </a:r>
                    <a:r>
                      <a:rPr lang="lt-LT" sz="1200" smtClean="0"/>
                      <a:t>o</a:t>
                    </a:r>
                    <a:r>
                      <a:rPr lang="en-US" sz="1200" smtClean="0"/>
                      <a:t>s</a:t>
                    </a:r>
                    <a:r>
                      <a:rPr lang="en-US" sz="1200" dirty="0"/>
                      <a:t>
42%</a:t>
                    </a:r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Lapas1!$A$2:$A$4</c:f>
              <c:strCache>
                <c:ptCount val="3"/>
                <c:pt idx="0">
                  <c:v>Tyrinėjimų, eksperimentavimų</c:v>
                </c:pt>
                <c:pt idx="1">
                  <c:v>Kūrybines veiklos</c:v>
                </c:pt>
                <c:pt idx="2">
                  <c:v>Judrias veiklas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8</c:v>
                </c:pt>
                <c:pt idx="1">
                  <c:v>6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Lapas1!$A$2:$A$8</c:f>
              <c:strCache>
                <c:ptCount val="7"/>
                <c:pt idx="0">
                  <c:v>,,Triušiukų slėnis”</c:v>
                </c:pt>
                <c:pt idx="1">
                  <c:v>Biblioteka </c:v>
                </c:pt>
                <c:pt idx="2">
                  <c:v>,,Paukščių kaimas”</c:v>
                </c:pt>
                <c:pt idx="3">
                  <c:v>Mokyklos stadionas</c:v>
                </c:pt>
                <c:pt idx="4">
                  <c:v>Dvaras
</c:v>
                </c:pt>
                <c:pt idx="5">
                  <c:v>Žirgynas
</c:v>
                </c:pt>
                <c:pt idx="6">
                  <c:v>Miesto parkai, skverai </c:v>
                </c:pt>
              </c:strCache>
            </c:strRef>
          </c:cat>
          <c:val>
            <c:numRef>
              <c:f>Lapas1!$B$2:$B$8</c:f>
              <c:numCache>
                <c:formatCode>General</c:formatCode>
                <c:ptCount val="7"/>
                <c:pt idx="0">
                  <c:v>1</c:v>
                </c:pt>
                <c:pt idx="1">
                  <c:v>6</c:v>
                </c:pt>
                <c:pt idx="2">
                  <c:v>1</c:v>
                </c:pt>
                <c:pt idx="3">
                  <c:v>5</c:v>
                </c:pt>
                <c:pt idx="4">
                  <c:v>1</c:v>
                </c:pt>
                <c:pt idx="5">
                  <c:v>1</c:v>
                </c:pt>
                <c:pt idx="6">
                  <c:v>10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da-DK" dirty="0"/>
                      <a:t>Idėjos </a:t>
                    </a:r>
                    <a:r>
                      <a:rPr lang="lt-LT" dirty="0" smtClean="0"/>
                      <a:t>iš</a:t>
                    </a:r>
                    <a:r>
                      <a:rPr lang="da-DK" dirty="0" smtClean="0"/>
                      <a:t> </a:t>
                    </a:r>
                    <a:r>
                      <a:rPr lang="da-DK" dirty="0"/>
                      <a:t>soc. </a:t>
                    </a:r>
                    <a:r>
                      <a:rPr lang="lt-LT" dirty="0" smtClean="0"/>
                      <a:t>t</a:t>
                    </a:r>
                    <a:r>
                      <a:rPr lang="da-DK" dirty="0" smtClean="0"/>
                      <a:t>inkl</a:t>
                    </a:r>
                    <a:r>
                      <a:rPr lang="lt-LT" dirty="0" smtClean="0"/>
                      <a:t>ų</a:t>
                    </a:r>
                    <a:r>
                      <a:rPr lang="da-DK" dirty="0"/>
                      <a:t>
19%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Lapas1!$A$2:$A$7</c:f>
              <c:strCache>
                <c:ptCount val="6"/>
                <c:pt idx="0">
                  <c:v>Mokytojo noras</c:v>
                </c:pt>
                <c:pt idx="1">
                  <c:v>Vaikų idėjos</c:v>
                </c:pt>
                <c:pt idx="2">
                  <c:v>Tėvų pasiūlymai</c:v>
                </c:pt>
                <c:pt idx="3">
                  <c:v>Motyvuoja kvalifikacijos renginiai</c:v>
                </c:pt>
                <c:pt idx="4">
                  <c:v>Idėjos pere soc. Tinklus</c:v>
                </c:pt>
                <c:pt idx="5">
                  <c:v>Kitų istaigų pavyzdžiai</c:v>
                </c:pt>
              </c:strCache>
            </c:strRef>
          </c:cat>
          <c:val>
            <c:numRef>
              <c:f>Lapas1!$B$2:$B$7</c:f>
              <c:numCache>
                <c:formatCode>General</c:formatCode>
                <c:ptCount val="6"/>
                <c:pt idx="0">
                  <c:v>7</c:v>
                </c:pt>
                <c:pt idx="1">
                  <c:v>7</c:v>
                </c:pt>
                <c:pt idx="2">
                  <c:v>5</c:v>
                </c:pt>
                <c:pt idx="3">
                  <c:v>4</c:v>
                </c:pt>
                <c:pt idx="4">
                  <c:v>7</c:v>
                </c:pt>
                <c:pt idx="5">
                  <c:v>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Pardavimas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lt-LT" dirty="0"/>
                      <a:t>Kasdienė rutina </a:t>
                    </a:r>
                    <a:r>
                      <a:rPr lang="lt-LT"/>
                      <a:t>trukdanti </a:t>
                    </a:r>
                    <a:r>
                      <a:rPr lang="lt-LT" smtClean="0"/>
                      <a:t>mąstyti </a:t>
                    </a:r>
                    <a:r>
                      <a:rPr lang="lt-LT" dirty="0"/>
                      <a:t>ir veikti kitaip 
6%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Lapas1!$A$2:$A$7</c:f>
              <c:strCache>
                <c:ptCount val="6"/>
                <c:pt idx="0">
                  <c:v>Kasdienė rutina trukdanti mąatyti ir veikti kitaip </c:v>
                </c:pt>
                <c:pt idx="1">
                  <c:v>Mano amžius, sveikata,</c:v>
                </c:pt>
                <c:pt idx="2">
                  <c:v>Trūksta laiko</c:v>
                </c:pt>
                <c:pt idx="3">
                  <c:v>Trūksta idėjų, sumanymų</c:v>
                </c:pt>
                <c:pt idx="4">
                  <c:v>Trukdo didelis vaikų skaičius grupėje</c:v>
                </c:pt>
                <c:pt idx="5">
                  <c:v>Netrukdo niekas, tiek kiek turime naudojame</c:v>
                </c:pt>
              </c:strCache>
            </c:strRef>
          </c:cat>
          <c:val>
            <c:numRef>
              <c:f>Lapas1!$B$2:$B$7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6</c:v>
                </c:pt>
                <c:pt idx="3">
                  <c:v>2</c:v>
                </c:pt>
                <c:pt idx="4">
                  <c:v>6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lt-L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Taip, skatinu</c:v>
                </c:pt>
                <c:pt idx="1">
                  <c:v>Ne, kuriu pati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</c:v>
                </c:pt>
                <c:pt idx="1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D6-48D6-B5CA-F281EA3113E0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17ED-46EE-A909-7FEE5F827CD2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17ED-46EE-A909-7FEE5F827CD2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7ED-46EE-A909-7FEE5F827CD2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lt-LT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Noriai</c:v>
                </c:pt>
                <c:pt idx="1">
                  <c:v>Nelabai</c:v>
                </c:pt>
                <c:pt idx="2">
                  <c:v>Ne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7ED-46EE-A909-7FEE5F827CD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4C11-40EF-B631-A17376DECBDD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4C11-40EF-B631-A17376DECBDD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4C11-40EF-B631-A17376DECBDD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4C11-40EF-B631-A17376DECBDD}"/>
              </c:ext>
            </c:extLst>
          </c:dPt>
          <c:dLbls>
            <c:dLbl>
              <c:idx val="2"/>
              <c:layout>
                <c:manualLayout>
                  <c:x val="0.12724166423641489"/>
                  <c:y val="0.1103420421245158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 rot="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lt-L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Pakanka</c:v>
                </c:pt>
                <c:pt idx="1">
                  <c:v>Nepakanka</c:v>
                </c:pt>
                <c:pt idx="2">
                  <c:v>Neatsakė</c:v>
                </c:pt>
                <c:pt idx="3">
                  <c:v>Iš dalies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1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C11-40EF-B631-A17376DECBD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txPr>
    <a:bodyPr/>
    <a:lstStyle/>
    <a:p>
      <a:pPr>
        <a:defRPr sz="1800"/>
      </a:pPr>
      <a:endParaRPr lang="lt-LT"/>
    </a:p>
  </c:txPr>
  <c:externalData r:id="rId1">
    <c:autoUpdate val="0"/>
  </c:externalData>
</c:chartSpac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5B208-1E1F-4408-8C0C-0CA5F6E8A2D9}" type="datetimeFigureOut">
              <a:rPr lang="lt-LT" smtClean="0"/>
              <a:t>2021-11-16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4AF3F-BD56-4086-B901-158EEDB17D7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72103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4AF3F-BD56-4086-B901-158EEDB17D79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12988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2021-11-16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2021-11-16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2021-11-16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2021-11-16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2021-11-16</a:t>
            </a:fld>
            <a:endParaRPr lang="lt-LT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2021-11-16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2021-11-16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2021-11-16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2021-11-16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2021-11-16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ACF9-4EA7-4529-95DB-615B48EBEB65}" type="datetimeFigureOut">
              <a:rPr lang="lt-LT" smtClean="0"/>
              <a:t>2021-11-16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34ACF9-4EA7-4529-95DB-615B48EBEB65}" type="datetimeFigureOut">
              <a:rPr lang="lt-LT" smtClean="0"/>
              <a:t>2021-11-16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7775E2B-B718-408F-B48F-324BB099A40A}" type="slidenum">
              <a:rPr lang="lt-LT" smtClean="0"/>
              <a:t>‹#›</a:t>
            </a:fld>
            <a:endParaRPr lang="lt-L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404737"/>
            <a:ext cx="4707632" cy="160032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UTENOS VAIK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Ų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LOPŠELIS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DARŽELIS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„VOVERAITĖ“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4005064"/>
            <a:ext cx="4419600" cy="1066800"/>
          </a:xfrm>
        </p:spPr>
        <p:txBody>
          <a:bodyPr>
            <a:normAutofit fontScale="77500" lnSpcReduction="20000"/>
          </a:bodyPr>
          <a:lstStyle/>
          <a:p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MOKYKLOS GILUMINIS ĮSIVERTINIMAS</a:t>
            </a:r>
          </a:p>
          <a:p>
            <a:pPr algn="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ĮSTAIGOS ĮSIVERTINIMO GRUPĖ</a:t>
            </a:r>
          </a:p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</a:t>
            </a:r>
          </a:p>
        </p:txBody>
      </p:sp>
    </p:spTree>
    <p:extLst>
      <p:ext uri="{BB962C8B-B14F-4D97-AF65-F5344CB8AC3E}">
        <p14:creationId xmlns:p14="http://schemas.microsoft.com/office/powerpoint/2010/main" val="4135122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A43A46-FF95-4845-860A-F08668442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Sė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kmingam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edukacinių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erdvių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panaudojimui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trukdo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160738171"/>
              </p:ext>
            </p:extLst>
          </p:nvPr>
        </p:nvGraphicFramePr>
        <p:xfrm>
          <a:off x="1043608" y="1844824"/>
          <a:ext cx="705678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812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19D8D0D-5BD1-49AB-BA49-16D1257B8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9.Kokių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bendrų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edukacinių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aplinkų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trūksta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BBFD308-702F-46AC-8439-9A255B2C5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Stimuliacinio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stalo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Skaitymo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vaidinimo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erdvės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Saulės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laikrodžio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Gyvūnų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paukščių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pažinimo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stendo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klasės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palečių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Vabzdžių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viešbučio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Sliek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ratorij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Poilsio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erdvės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Suoliuko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bibliotekos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4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0BB297-AB0D-4BAA-8271-2A053C964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skatinami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ugdytinių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tėvai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įsitraukti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kuriant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edukacines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aplinkas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DC686F8A-F238-43E8-AF20-5F8C735B9A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46396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236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FFED96-98F9-4CAC-A753-EB865003C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ugdytini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tėvai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noriai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įsitraukia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kuriant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edukacines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aplinkas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B4782A36-E55B-48B4-81E7-78FE07544C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2754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15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C47FD59-D55E-4A36-815A-47A8C7BBB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paka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bendrų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edukacinių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erdvių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įstaigoje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="" xmlns:a16="http://schemas.microsoft.com/office/drawing/2014/main" id="{DD904BCE-0B1F-48BD-9FEF-EA2A10E0C9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37672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707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B3806B-F212-4E5C-A4AA-15EE058CC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IŠVADOS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86E58A-4B4F-454F-BC5A-86D7AB70E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aplinkoje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tyrinėjimams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eksperimentams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naudojamos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esančios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grupės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atsineštos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priemonės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erdvėse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dažniausiai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vyksta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veiklos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skirtos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judriesiems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žaidimams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kūrybinei veiklai,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tyrinėjimams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eksperimentams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Edukacines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erdves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priemones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erdvėse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diegti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mokytojus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skatina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ieškoti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naujovių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gerinančių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vaikų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ugdymosi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kokybę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vaikų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idėjos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socialiniuose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tinkluose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pateiktos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inovatyvios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idėjos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Sėkmingai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panaudoti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edukacines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erdves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mokytojams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trukdo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stoka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didelis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vaikų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skaičius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grupėse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31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38AB94-8D3A-485D-8AD9-0DB5ED7A3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REKOMENDACIJOS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0AF463F-34DB-41C5-9D6C-BF5C0F5A1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Mokytojoms, planuojančioms savaitines veiklas, didesnį dėmesį planuojant skirti tikslinėms veikloms lauke.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Tyrinėjimams, eksperimentams, kūrybiškumui 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ugdyti(s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lauko aplinkose paruošti ugdytiniams priemones iš antrinių žaliavų.</a:t>
            </a:r>
            <a:endParaRPr lang="lt-LT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Skatinti ugdytinių tėvus aktyviau prisidėti kuriant priemones lauko erdvėse (pvz.: įrengti lauko aplinkoje labirintą, lauko biblioteką, pasaulio pažinimo stendus </a:t>
            </a:r>
            <a:r>
              <a:rPr lang="lt-LT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 kt.).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60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GILUMINIS ĮSIVERTINIMAS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VERTINAMA: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.1. RODIKLIS.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MOKYMASIS NE MOKYKLOJE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APKLAUSTA: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proc. mokyklos mokytojų.</a:t>
            </a:r>
          </a:p>
          <a:p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VERTINIMO INSTRUMENTAI:</a:t>
            </a:r>
          </a:p>
          <a:p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anketinė apklausa.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791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4766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dažnai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mokytojai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planuoja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vaikų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ugdom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ą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veikl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lauke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236B7BA-D88F-48D0-A09C-18FEE79B3FE2}"/>
              </a:ext>
            </a:extLst>
          </p:cNvPr>
          <p:cNvSpPr txBox="1"/>
          <p:nvPr/>
        </p:nvSpPr>
        <p:spPr>
          <a:xfrm>
            <a:off x="1283296" y="561818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Vasaros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veiklos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vyksta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0547135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2405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Kokios d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ažniausiai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planuojamos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veiklos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lauke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78918AA-422F-4AE7-8504-E893F438E436}"/>
              </a:ext>
            </a:extLst>
          </p:cNvPr>
          <p:cNvSpPr txBox="1"/>
          <p:nvPr/>
        </p:nvSpPr>
        <p:spPr>
          <a:xfrm>
            <a:off x="1162639" y="5446965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kitos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veiklos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atitinkančios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savaitės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Pvz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stalo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žaidimai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loginės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veiklos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51049867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9245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3D4C507-5EB1-4026-81EA-D847A86FD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lt-L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Koki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priemon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aplink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tyrinėjimui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eksperimentavimui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yra naudojamos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lauko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aikštelėse</a:t>
            </a:r>
            <a:r>
              <a:rPr lang="lt-L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A5267D5-85DE-4F3A-AACD-EEE5C3B89A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Tik </a:t>
            </a:r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priemon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kurias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atsineša</a:t>
            </a:r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 </a:t>
            </a:r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grupės</a:t>
            </a:r>
            <a:endParaRPr lang="fi-F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Šiltnamis</a:t>
            </a:r>
            <a:endParaRPr lang="fi-F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Smėlis ir smėlio </a:t>
            </a:r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žaislai </a:t>
            </a:r>
            <a:endParaRPr lang="fi-F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Basų kojų </a:t>
            </a:r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takas</a:t>
            </a:r>
            <a:endParaRPr lang="fi-F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Įvairi gamtinė medžiag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fi-F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Lauko muzikos </a:t>
            </a:r>
            <a:r>
              <a:rPr lang="fi-FI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instrumentai</a:t>
            </a:r>
            <a:endParaRPr lang="fi-FI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A1E1772-25A5-401D-805A-4548D88F07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Medinės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svarstyklės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Laikrodis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Kalnelis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skirtas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auginti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augalams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Padidinamieji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stiklai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Smėlio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tyrinėjimo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įranga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719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956CE9-1AEE-47C5-AD3C-F5E8E27B0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kumimoji="0" lang="en-US" sz="3200" b="1" i="0" u="none" strike="noStrike" kern="1200" cap="none" spc="50" normalizeH="0" baseline="0" noProof="0" dirty="0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Koki</a:t>
            </a:r>
            <a:r>
              <a:rPr kumimoji="0" lang="lt-LT" sz="3200" b="1" i="0" u="none" strike="noStrike" kern="1200" cap="none" spc="50" normalizeH="0" baseline="0" noProof="0" dirty="0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</a:t>
            </a:r>
            <a:r>
              <a:rPr kumimoji="0" lang="en-US" sz="3200" b="1" i="0" u="none" strike="noStrike" kern="1200" cap="none" spc="50" normalizeH="0" baseline="0" noProof="0" dirty="0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 </a:t>
            </a:r>
            <a:r>
              <a:rPr kumimoji="0" lang="en-US" sz="3200" b="1" i="0" u="none" strike="noStrike" kern="1200" cap="none" spc="50" normalizeH="0" baseline="0" noProof="0" dirty="0" err="1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priemon</a:t>
            </a:r>
            <a:r>
              <a:rPr kumimoji="0" lang="lt-LT" sz="3200" b="1" i="0" u="none" strike="noStrike" kern="1200" cap="none" spc="50" normalizeH="0" baseline="0" noProof="0" dirty="0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ė</a:t>
            </a:r>
            <a:r>
              <a:rPr kumimoji="0" lang="en-US" sz="3200" b="1" i="0" u="none" strike="noStrike" kern="1200" cap="none" spc="50" normalizeH="0" baseline="0" noProof="0" dirty="0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</a:t>
            </a:r>
            <a:r>
              <a:rPr kumimoji="0" lang="en-US" sz="3200" b="1" i="0" u="none" strike="noStrike" kern="1200" cap="none" spc="50" normalizeH="0" baseline="0" noProof="0" dirty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en-US" sz="3200" dirty="0" err="1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aplink</a:t>
            </a:r>
            <a:r>
              <a:rPr lang="lt-LT" sz="3200" dirty="0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lt-LT" sz="3200" dirty="0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kūrybinei</a:t>
            </a:r>
            <a:r>
              <a:rPr lang="en-US" sz="3200" dirty="0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veiklai</a:t>
            </a:r>
            <a:r>
              <a:rPr lang="en-US" sz="3200" dirty="0"/>
              <a:t/>
            </a:r>
            <a:br>
              <a:rPr lang="en-US" sz="3200" dirty="0"/>
            </a:br>
            <a:r>
              <a:rPr kumimoji="0" lang="en-US" sz="3200" b="1" i="0" u="none" strike="noStrike" kern="1200" cap="none" spc="50" normalizeH="0" baseline="0" noProof="0" dirty="0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lt-LT" sz="3200" b="1" i="0" u="none" strike="noStrike" kern="1200" cap="none" spc="50" normalizeH="0" baseline="0" noProof="0" dirty="0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yra </a:t>
            </a:r>
            <a:r>
              <a:rPr kumimoji="0" lang="en-US" sz="3200" b="1" i="0" u="none" strike="noStrike" kern="1200" cap="none" spc="50" normalizeH="0" baseline="0" noProof="0" dirty="0" err="1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lauko</a:t>
            </a:r>
            <a:r>
              <a:rPr kumimoji="0" lang="en-US" sz="3200" b="1" i="0" u="none" strike="noStrike" kern="1200" cap="none" spc="50" normalizeH="0" baseline="0" noProof="0" dirty="0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50" normalizeH="0" baseline="0" noProof="0" dirty="0" err="1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aikštelėse</a:t>
            </a:r>
            <a:r>
              <a:rPr kumimoji="0" lang="lt-LT" sz="3200" b="1" i="0" u="none" strike="noStrike" kern="1200" cap="none" spc="50" normalizeH="0" baseline="0" noProof="0" dirty="0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2DC4ED-17D5-4F38-A1A9-061E5E3FD2E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virtuvėlė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Terasa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Staliukas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Medinės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dėžės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priemonėms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gamtin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medžiagai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laikyti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Lauko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žaislai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Medinė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pakyla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Spalvotos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kreidutės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Gamtinė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medžiaga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Smėlio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žė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340E730-A965-4881-AE54-DA342C2210B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Kaladė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lė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Popierius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Pieštukai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Dažai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Knygelės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Muzikos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Ksilofonas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Perkusinės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muzikos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instrumenta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068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7FABB4-0E50-4698-863E-E96E2084C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 b="1" i="0" u="none" strike="noStrike" kern="1200" cap="none" spc="50" normalizeH="0" baseline="0" noProof="0" dirty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5.</a:t>
            </a:r>
            <a:r>
              <a:rPr kumimoji="0" lang="lt-LT" sz="3200" b="1" i="0" u="none" strike="noStrike" kern="1200" cap="none" spc="50" normalizeH="0" baseline="0" noProof="0" dirty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50" normalizeH="0" baseline="0" noProof="0" dirty="0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Koki</a:t>
            </a:r>
            <a:r>
              <a:rPr kumimoji="0" lang="lt-LT" sz="3200" b="1" i="0" u="none" strike="noStrike" kern="1200" cap="none" spc="50" normalizeH="0" baseline="0" noProof="0" dirty="0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</a:t>
            </a:r>
            <a:r>
              <a:rPr kumimoji="0" lang="en-US" sz="3200" b="1" i="0" u="none" strike="noStrike" kern="1200" cap="none" spc="50" normalizeH="0" baseline="0" noProof="0" dirty="0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 </a:t>
            </a:r>
            <a:r>
              <a:rPr kumimoji="0" lang="en-US" sz="3200" b="1" i="0" u="none" strike="noStrike" kern="1200" cap="none" spc="50" normalizeH="0" baseline="0" noProof="0" dirty="0" err="1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priemon</a:t>
            </a:r>
            <a:r>
              <a:rPr kumimoji="0" lang="lt-LT" sz="3200" b="1" i="0" u="none" strike="noStrike" kern="1200" cap="none" spc="50" normalizeH="0" baseline="0" noProof="0" dirty="0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ė</a:t>
            </a:r>
            <a:r>
              <a:rPr kumimoji="0" lang="en-US" sz="3200" b="1" i="0" u="none" strike="noStrike" kern="1200" cap="none" spc="50" normalizeH="0" baseline="0" noProof="0" dirty="0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</a:t>
            </a:r>
            <a:r>
              <a:rPr kumimoji="0" lang="en-US" sz="3200" b="1" i="0" u="none" strike="noStrike" kern="1200" cap="none" spc="50" normalizeH="0" baseline="0" noProof="0" dirty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kumimoji="0" lang="en-US" sz="3200" b="1" i="0" u="none" strike="noStrike" kern="1200" cap="none" spc="50" normalizeH="0" baseline="0" noProof="0" dirty="0" err="1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aplink</a:t>
            </a:r>
            <a:r>
              <a:rPr kumimoji="0" lang="lt-LT" sz="3200" b="1" i="0" u="none" strike="noStrike" kern="1200" cap="none" spc="50" normalizeH="0" baseline="0" noProof="0" dirty="0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</a:t>
            </a:r>
            <a:r>
              <a:rPr kumimoji="0" lang="en-US" sz="3200" b="1" i="0" u="none" strike="noStrike" kern="1200" cap="none" spc="50" normalizeH="0" baseline="0" noProof="0" dirty="0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 </a:t>
            </a:r>
            <a:r>
              <a:rPr kumimoji="0" lang="lt-LT" sz="3200" b="1" i="0" u="none" strike="noStrike" kern="1200" cap="none" spc="50" normalizeH="0" baseline="0" noProof="0" dirty="0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yra </a:t>
            </a:r>
            <a:r>
              <a:rPr kumimoji="0" lang="en-US" sz="3200" b="1" i="0" u="none" strike="noStrike" kern="1200" cap="none" spc="50" normalizeH="0" baseline="0" noProof="0" dirty="0" err="1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lauko</a:t>
            </a:r>
            <a:r>
              <a:rPr kumimoji="0" lang="en-US" sz="3200" b="1" i="0" u="none" strike="noStrike" kern="1200" cap="none" spc="50" normalizeH="0" baseline="0" noProof="0" dirty="0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50" normalizeH="0" baseline="0" noProof="0" dirty="0" err="1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aikštelėse</a:t>
            </a:r>
            <a:r>
              <a:rPr kumimoji="0" lang="en-US" sz="3200" b="1" i="0" u="none" strike="noStrike" kern="1200" cap="none" spc="50" normalizeH="0" baseline="0" noProof="0" dirty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50" normalizeH="0" baseline="0" noProof="0" dirty="0" err="1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judrioms</a:t>
            </a:r>
            <a:r>
              <a:rPr kumimoji="0" lang="en-US" sz="3200" b="1" i="0" u="none" strike="noStrike" kern="1200" cap="none" spc="50" normalizeH="0" baseline="0" noProof="0" dirty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50" normalizeH="0" baseline="0" noProof="0" dirty="0" err="1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veikloms</a:t>
            </a:r>
            <a:r>
              <a:rPr kumimoji="0" lang="lt-LT" sz="3200" b="1" i="0" u="none" strike="noStrike" kern="1200" cap="none" spc="50" normalizeH="0" baseline="0" noProof="0" dirty="0" smtClean="0">
                <a:ln w="13335" cmpd="sng">
                  <a:solidFill>
                    <a:srgbClr val="93A299">
                      <a:lumMod val="50000"/>
                    </a:srgbClr>
                  </a:solidFill>
                  <a:prstDash val="solid"/>
                </a:ln>
                <a:solidFill>
                  <a:srgbClr val="786C71">
                    <a:tint val="1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5467B79-185D-4A1A-AA73-A581610EC5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Kamuoliai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Kūgiai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Kojokai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Automobiliai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Futbolo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vartai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Lankai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Kėgliai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Sūpynės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9475DCB-342B-4FE6-8D98-50E2D5DB91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Laipynių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kompleksas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Šokliukas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Paspirtukai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Šokdynės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317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3C056584-C6AD-407D-8CE8-9784AA2E6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lt-LT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lank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ėsi ugdytiniai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išvykų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metu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818654673"/>
              </p:ext>
            </p:extLst>
          </p:nvPr>
        </p:nvGraphicFramePr>
        <p:xfrm>
          <a:off x="1403648" y="16288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5757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4A5B17-93E0-4A37-90C6-EBF00AE70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iegti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dukacines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erdves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priemones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mokytojus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skatina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86509515"/>
              </p:ext>
            </p:extLst>
          </p:nvPr>
        </p:nvGraphicFramePr>
        <p:xfrm>
          <a:off x="1524000" y="16288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113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1840</TotalTime>
  <Words>506</Words>
  <Application>Microsoft Office PowerPoint</Application>
  <PresentationFormat>Demonstracija ekrane (4:3)</PresentationFormat>
  <Paragraphs>97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16</vt:i4>
      </vt:variant>
    </vt:vector>
  </HeadingPairs>
  <TitlesOfParts>
    <vt:vector size="17" baseType="lpstr">
      <vt:lpstr>Thatch</vt:lpstr>
      <vt:lpstr>UTENOS VAIKŲ LOPŠELIS–DARŽELIS „VOVERAITĖ“</vt:lpstr>
      <vt:lpstr>GILUMINIS ĮSIVERTINIMAS</vt:lpstr>
      <vt:lpstr>1.Kaip dažnai mokytojai planuoja vaikų ugdomąsias veiklas  lauke?</vt:lpstr>
      <vt:lpstr>2. Kokios dažniausiai planuojamos veiklos lauke? </vt:lpstr>
      <vt:lpstr>3. Kokios priemonės, aplinkos tyrinėjimui ir eksperimentavimui yra naudojamos   lauko aikštelėse?</vt:lpstr>
      <vt:lpstr>4. Kokios priemonės, aplinkos kūrybinei veiklai  yra lauko aikštelėse?</vt:lpstr>
      <vt:lpstr>5. Kokios priemonės, aplinkos yra lauko aikštelėse judrioms veikloms?</vt:lpstr>
      <vt:lpstr>6. Kur lankėsi ugdytiniai išvykų metu?</vt:lpstr>
      <vt:lpstr>7. Diegti edukacines erdves ir priemones mokytojus skatina : </vt:lpstr>
      <vt:lpstr>8. Sėkmingam lauko edukacinių erdvių panaudojimui trukdo:</vt:lpstr>
      <vt:lpstr>9.Kokių bendrų edukacinių lauko aplinkų trūksta:</vt:lpstr>
      <vt:lpstr>10. Ar skatinami ugdytinių tėvai įsitraukti kuriant edukacines lauko aplinkas</vt:lpstr>
      <vt:lpstr>11. Ar ugdytinių tėvai noriai įsitraukia kuriant edukacines aplinkas</vt:lpstr>
      <vt:lpstr>12. Ar pakanka bendrų edukacinių lauko erdvių įstaigoje</vt:lpstr>
      <vt:lpstr>IŠVADOS </vt:lpstr>
      <vt:lpstr>REKOMENDACIJOS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UTENOS VAIKŲ LOPŠELIS- DARŽELIS „VOVERAITĖ“</dc:title>
  <dc:creator>ASK4</dc:creator>
  <cp:lastModifiedBy>PC</cp:lastModifiedBy>
  <cp:revision>109</cp:revision>
  <cp:lastPrinted>2021-11-15T12:31:04Z</cp:lastPrinted>
  <dcterms:created xsi:type="dcterms:W3CDTF">2020-12-16T08:05:26Z</dcterms:created>
  <dcterms:modified xsi:type="dcterms:W3CDTF">2021-11-16T13:16:35Z</dcterms:modified>
</cp:coreProperties>
</file>